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6" r:id="rId2"/>
    <p:sldId id="270" r:id="rId3"/>
    <p:sldId id="273" r:id="rId4"/>
    <p:sldId id="272" r:id="rId5"/>
    <p:sldId id="263" r:id="rId6"/>
    <p:sldId id="269" r:id="rId7"/>
    <p:sldId id="264" r:id="rId8"/>
    <p:sldId id="265" r:id="rId9"/>
    <p:sldId id="266" r:id="rId10"/>
    <p:sldId id="271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>
    <p:restoredLeft sz="15620"/>
    <p:restoredTop sz="94660"/>
  </p:normalViewPr>
  <p:slideViewPr>
    <p:cSldViewPr>
      <p:cViewPr>
        <p:scale>
          <a:sx n="100" d="100"/>
          <a:sy n="100" d="100"/>
        </p:scale>
        <p:origin x="-510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699822-FF5B-458A-87C3-71034CA48F7C}" type="datetimeFigureOut">
              <a:rPr lang="ru-RU" smtClean="0"/>
              <a:pPr/>
              <a:t>09.04.2015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F1D792-8874-4B93-B2E3-0E1C60A0674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8C5164-C12C-4208-AFD3-A82B5CFC9D70}" type="datetimeFigureOut">
              <a:rPr lang="ru-RU" smtClean="0"/>
              <a:pPr/>
              <a:t>09.04.2015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B6CDD2-1345-4F22-9C96-BE904C8ACF6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D4562-E731-4FBA-9EAA-FC316C2D9C88}" type="datetimeFigureOut">
              <a:rPr lang="ru-RU" smtClean="0"/>
              <a:pPr/>
              <a:t>09.04.2015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807ED-ECF9-48CD-9E5F-E9DA0BD89F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D4562-E731-4FBA-9EAA-FC316C2D9C88}" type="datetimeFigureOut">
              <a:rPr lang="ru-RU" smtClean="0"/>
              <a:pPr/>
              <a:t>09.04.2015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807ED-ECF9-48CD-9E5F-E9DA0BD89F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D4562-E731-4FBA-9EAA-FC316C2D9C88}" type="datetimeFigureOut">
              <a:rPr lang="ru-RU" smtClean="0"/>
              <a:pPr/>
              <a:t>09.04.2015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807ED-ECF9-48CD-9E5F-E9DA0BD89F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D4562-E731-4FBA-9EAA-FC316C2D9C88}" type="datetimeFigureOut">
              <a:rPr lang="ru-RU" smtClean="0"/>
              <a:pPr/>
              <a:t>09.04.2015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807ED-ECF9-48CD-9E5F-E9DA0BD89F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D4562-E731-4FBA-9EAA-FC316C2D9C88}" type="datetimeFigureOut">
              <a:rPr lang="ru-RU" smtClean="0"/>
              <a:pPr/>
              <a:t>09.04.2015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807ED-ECF9-48CD-9E5F-E9DA0BD89F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D4562-E731-4FBA-9EAA-FC316C2D9C88}" type="datetimeFigureOut">
              <a:rPr lang="ru-RU" smtClean="0"/>
              <a:pPr/>
              <a:t>09.04.2015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807ED-ECF9-48CD-9E5F-E9DA0BD89F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D4562-E731-4FBA-9EAA-FC316C2D9C88}" type="datetimeFigureOut">
              <a:rPr lang="ru-RU" smtClean="0"/>
              <a:pPr/>
              <a:t>09.04.2015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807ED-ECF9-48CD-9E5F-E9DA0BD89F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D4562-E731-4FBA-9EAA-FC316C2D9C88}" type="datetimeFigureOut">
              <a:rPr lang="ru-RU" smtClean="0"/>
              <a:pPr/>
              <a:t>09.04.2015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807ED-ECF9-48CD-9E5F-E9DA0BD89F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D4562-E731-4FBA-9EAA-FC316C2D9C88}" type="datetimeFigureOut">
              <a:rPr lang="ru-RU" smtClean="0"/>
              <a:pPr/>
              <a:t>09.04.2015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807ED-ECF9-48CD-9E5F-E9DA0BD89F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D4562-E731-4FBA-9EAA-FC316C2D9C88}" type="datetimeFigureOut">
              <a:rPr lang="ru-RU" smtClean="0"/>
              <a:pPr/>
              <a:t>09.04.2015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807ED-ECF9-48CD-9E5F-E9DA0BD89F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D4562-E731-4FBA-9EAA-FC316C2D9C88}" type="datetimeFigureOut">
              <a:rPr lang="ru-RU" smtClean="0"/>
              <a:pPr/>
              <a:t>09.04.2015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807ED-ECF9-48CD-9E5F-E9DA0BD89F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0D4562-E731-4FBA-9EAA-FC316C2D9C88}" type="datetimeFigureOut">
              <a:rPr lang="ru-RU" smtClean="0"/>
              <a:pPr/>
              <a:t>09.04.2015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7807ED-ECF9-48CD-9E5F-E9DA0BD89F8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10" Type="http://schemas.openxmlformats.org/officeDocument/2006/relationships/image" Target="../media/image28.jpeg"/><Relationship Id="rId4" Type="http://schemas.openxmlformats.org/officeDocument/2006/relationships/image" Target="../media/image22.jpeg"/><Relationship Id="rId9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785850" y="-24"/>
            <a:ext cx="7772400" cy="1470025"/>
          </a:xfrm>
        </p:spPr>
        <p:txBody>
          <a:bodyPr>
            <a:noAutofit/>
          </a:bodyPr>
          <a:lstStyle/>
          <a:p>
            <a:r>
              <a:rPr lang="ru-RU" sz="5400" b="1" dirty="0" smtClean="0">
                <a:solidFill>
                  <a:schemeClr val="accent2">
                    <a:lumMod val="75000"/>
                  </a:schemeClr>
                </a:solidFill>
              </a:rPr>
              <a:t>Проект </a:t>
            </a:r>
            <a:br>
              <a:rPr lang="ru-RU" sz="54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5400" b="1" dirty="0" smtClean="0">
                <a:solidFill>
                  <a:schemeClr val="accent2">
                    <a:lumMod val="75000"/>
                  </a:schemeClr>
                </a:solidFill>
              </a:rPr>
              <a:t>«Игровой полигон»</a:t>
            </a:r>
            <a:endParaRPr lang="ru-RU" sz="5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500174"/>
            <a:ext cx="5643602" cy="1752600"/>
          </a:xfrm>
        </p:spPr>
        <p:txBody>
          <a:bodyPr>
            <a:normAutofit/>
          </a:bodyPr>
          <a:lstStyle/>
          <a:p>
            <a:r>
              <a:rPr lang="ru-RU" sz="3600" i="1" dirty="0" smtClean="0">
                <a:solidFill>
                  <a:schemeClr val="accent2">
                    <a:lumMod val="75000"/>
                  </a:schemeClr>
                </a:solidFill>
              </a:rPr>
              <a:t>МБОУ Архангельская СОШ Соловецких юнг</a:t>
            </a:r>
            <a:endParaRPr lang="ru-RU" sz="3600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Picture 2" descr="Happy Sun With Beach Ball, Vector Illustration &amp;Kcy;&amp;lcy;&amp;icy;&amp;pcy;&amp;acy;&amp;rcy;&amp;tcy;&amp;ycy;, &amp;vcy;&amp;iecy;&amp;kcy;&amp;tcy;&amp;ocy;&amp;rcy;&amp;ycy;, &amp;icy; &amp;Ncy;&amp;acy;&amp;bcy;&amp;ocy;&amp;rcy; &amp;Icy;&amp;lcy;&amp;lcy;&amp;yucy;&amp;scy;&amp;tcy;&amp;rcy;&amp;acy;&amp;tscy;&amp;icy;&amp;jcy; &amp;Bcy;&amp;iecy;&amp;zcy; &amp;Ocy;&amp;pcy;&amp;lcy;&amp;acy;&amp;tcy;&amp;ycy; &amp;Ocy;&amp;tcy;&amp;chcy;&amp;icy;&amp;scy;&amp;lcy;&amp;iecy;&amp;ncy;&amp;icy;&amp;jcy;. Image 9086531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29111" y="0"/>
            <a:ext cx="3114889" cy="2643206"/>
          </a:xfrm>
          <a:prstGeom prst="rect">
            <a:avLst/>
          </a:prstGeom>
          <a:noFill/>
        </p:spPr>
      </p:pic>
      <p:pic>
        <p:nvPicPr>
          <p:cNvPr id="5" name="Объект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-32036" y="2701160"/>
            <a:ext cx="9274732" cy="41568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/>
          <p:nvPr/>
        </p:nvPicPr>
        <p:blipFill>
          <a:blip r:embed="rId2" cstate="print">
            <a:lum/>
            <a:alphaModFix/>
          </a:blip>
          <a:srcRect/>
          <a:stretch>
            <a:fillRect/>
          </a:stretch>
        </p:blipFill>
        <p:spPr>
          <a:xfrm>
            <a:off x="6378182" y="4857760"/>
            <a:ext cx="2765818" cy="18512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8" descr="Photo-042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71736" y="3500438"/>
            <a:ext cx="1993900" cy="249237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28860" y="1357298"/>
            <a:ext cx="4286280" cy="114300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Финальные манёвры</a:t>
            </a:r>
            <a:b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«По секрету всему свету» - предполагает работу под девизом  «Научился играть сам – научи другого!», но  уже за рамками одного </a:t>
            </a:r>
            <a:b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классного коллектива. 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</a:br>
            <a:endParaRPr lang="ru-RU" sz="28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" name="Содержимое 3" descr="DSCN8502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6929454" y="142852"/>
            <a:ext cx="1976956" cy="1482717"/>
          </a:xfrm>
        </p:spPr>
      </p:pic>
      <p:pic>
        <p:nvPicPr>
          <p:cNvPr id="7" name="Рисунок 6" descr="DSCN852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714356"/>
            <a:ext cx="2071670" cy="1553753"/>
          </a:xfrm>
          <a:prstGeom prst="rect">
            <a:avLst/>
          </a:prstGeom>
        </p:spPr>
      </p:pic>
      <p:pic>
        <p:nvPicPr>
          <p:cNvPr id="13" name="Picture 7" descr="Photo-028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43504" y="3929066"/>
            <a:ext cx="1881352" cy="2352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lnROKDuPiXQ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2214554"/>
            <a:ext cx="2524125" cy="18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UXo5k3tbiN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143240" y="5072074"/>
            <a:ext cx="2143140" cy="1601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5"/>
          <p:cNvPicPr/>
          <p:nvPr/>
        </p:nvPicPr>
        <p:blipFill>
          <a:blip r:embed="rId9" cstate="print">
            <a:lum/>
            <a:alphaModFix/>
          </a:blip>
          <a:srcRect/>
          <a:stretch>
            <a:fillRect/>
          </a:stretch>
        </p:blipFill>
        <p:spPr>
          <a:xfrm>
            <a:off x="6744688" y="2571744"/>
            <a:ext cx="2399312" cy="14665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Рисунок 16"/>
          <p:cNvPicPr/>
          <p:nvPr/>
        </p:nvPicPr>
        <p:blipFill>
          <a:blip r:embed="rId10" cstate="print">
            <a:lum/>
            <a:alphaModFix/>
          </a:blip>
          <a:srcRect/>
          <a:stretch>
            <a:fillRect/>
          </a:stretch>
        </p:blipFill>
        <p:spPr>
          <a:xfrm>
            <a:off x="142844" y="4799160"/>
            <a:ext cx="2448000" cy="205884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Заголовок 1"/>
          <p:cNvSpPr txBox="1">
            <a:spLocks/>
          </p:cNvSpPr>
          <p:nvPr/>
        </p:nvSpPr>
        <p:spPr>
          <a:xfrm>
            <a:off x="0" y="0"/>
            <a:ext cx="6829444" cy="5111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Основной этап совместной деятельности</a:t>
            </a:r>
            <a:endParaRPr kumimoji="0" lang="ru-RU" b="1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3&amp;dcy; &amp;lcy;&amp;iecy;&amp;scy;&amp;tcy;&amp;ncy;&amp;icy;&amp;tscy;&amp;acy;..&amp;pcy;&amp;ocy;&amp;mcy;&amp;ocy;&amp;gcy;&amp;icy;&amp;tcy;&amp;iecy; &amp;pcy;&amp;ocy;&amp;zhcy;&amp;acy;&amp;lcy;&amp;ucy;&amp;jcy;&amp;scy;&amp;tcy;&amp;acy;, &amp;scy;&amp;rcy;&amp;ocy;&amp;chcy;&amp;ncy;&amp;ocy; &amp;ncy;&amp;acy;&amp;dcy;&amp;ocy;!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9124" y="1643050"/>
            <a:ext cx="4714876" cy="335758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0004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Влияние улицы на ребёнка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857916" y="3071810"/>
            <a:ext cx="3357554" cy="1714512"/>
          </a:xfrm>
        </p:spPr>
        <p:txBody>
          <a:bodyPr>
            <a:noAutofit/>
          </a:bodyPr>
          <a:lstStyle/>
          <a:p>
            <a:pPr algn="r">
              <a:buNone/>
            </a:pPr>
            <a:endParaRPr lang="ru-RU" sz="2000" dirty="0" smtClean="0"/>
          </a:p>
          <a:p>
            <a:pPr algn="r">
              <a:spcBef>
                <a:spcPts val="0"/>
              </a:spcBef>
              <a:buNone/>
            </a:pPr>
            <a:r>
              <a:rPr lang="ru-RU" sz="2000" dirty="0" smtClean="0"/>
              <a:t>Увеличение</a:t>
            </a:r>
          </a:p>
          <a:p>
            <a:pPr algn="r">
              <a:buNone/>
            </a:pPr>
            <a:r>
              <a:rPr lang="ru-RU" sz="2000" dirty="0" smtClean="0"/>
              <a:t>числа </a:t>
            </a:r>
            <a:r>
              <a:rPr lang="ru-RU" sz="2000" dirty="0" smtClean="0"/>
              <a:t>детей,  </a:t>
            </a:r>
            <a:endParaRPr lang="ru-RU" sz="2000" dirty="0" smtClean="0"/>
          </a:p>
          <a:p>
            <a:pPr algn="r">
              <a:spcBef>
                <a:spcPts val="0"/>
              </a:spcBef>
              <a:buNone/>
            </a:pPr>
            <a:r>
              <a:rPr lang="ru-RU" sz="2000" dirty="0" smtClean="0"/>
              <a:t>не умеющих </a:t>
            </a:r>
          </a:p>
          <a:p>
            <a:pPr algn="r">
              <a:spcBef>
                <a:spcPts val="0"/>
              </a:spcBef>
              <a:buNone/>
            </a:pPr>
            <a:r>
              <a:rPr lang="ru-RU" sz="2000" dirty="0" smtClean="0"/>
              <a:t>подчиняться </a:t>
            </a:r>
          </a:p>
          <a:p>
            <a:pPr algn="r">
              <a:spcBef>
                <a:spcPts val="0"/>
              </a:spcBef>
              <a:buNone/>
            </a:pPr>
            <a:r>
              <a:rPr lang="ru-RU" sz="2000" dirty="0" smtClean="0"/>
              <a:t>правилам игры</a:t>
            </a:r>
            <a:endParaRPr lang="ru-RU" sz="2000" dirty="0" smtClean="0"/>
          </a:p>
        </p:txBody>
      </p:sp>
      <p:pic>
        <p:nvPicPr>
          <p:cNvPr id="6" name="Picture 4" descr="3&amp;dcy; &amp;lcy;&amp;iecy;&amp;scy;&amp;tcy;&amp;ncy;&amp;icy;&amp;tscy;&amp;acy;..&amp;pcy;&amp;ocy;&amp;mcy;&amp;ocy;&amp;gcy;&amp;icy;&amp;tcy;&amp;iecy; &amp;pcy;&amp;ocy;&amp;zhcy;&amp;acy;&amp;lcy;&amp;ucy;&amp;jcy;&amp;scy;&amp;tcy;&amp;acy;, &amp;scy;&amp;rcy;&amp;ocy;&amp;chcy;&amp;ncy;&amp;ocy; &amp;ncy;&amp;acy;&amp;dcy;&amp;ocy;!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0" y="1643050"/>
            <a:ext cx="4429124" cy="3357586"/>
          </a:xfrm>
          <a:prstGeom prst="rect">
            <a:avLst/>
          </a:prstGeom>
          <a:noFill/>
        </p:spPr>
      </p:pic>
      <p:pic>
        <p:nvPicPr>
          <p:cNvPr id="2054" name="Picture 6" descr="beach ball vector - Item 1 Vector Magz Free Download Vector Graphic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0298" y="2714620"/>
            <a:ext cx="785818" cy="783199"/>
          </a:xfrm>
          <a:prstGeom prst="rect">
            <a:avLst/>
          </a:prstGeom>
          <a:noFill/>
        </p:spPr>
      </p:pic>
      <p:sp>
        <p:nvSpPr>
          <p:cNvPr id="8" name="Содержимое 2"/>
          <p:cNvSpPr txBox="1">
            <a:spLocks/>
          </p:cNvSpPr>
          <p:nvPr/>
        </p:nvSpPr>
        <p:spPr>
          <a:xfrm>
            <a:off x="-428660" y="3571876"/>
            <a:ext cx="2786082" cy="15001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defTabSz="914400" rtl="0" eaLnBrk="1" fontAlgn="auto" latinLnBrk="0" hangingPunct="1">
              <a:lnSpc>
                <a:spcPct val="200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Уменьшение 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числа детей 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играющих в коллективные  подвижные игры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Выгнутая вправо стрелка 8"/>
          <p:cNvSpPr/>
          <p:nvPr/>
        </p:nvSpPr>
        <p:spPr>
          <a:xfrm rot="18896233">
            <a:off x="1750293" y="1485866"/>
            <a:ext cx="608713" cy="1564728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Выгнутая вправо стрелка 9"/>
          <p:cNvSpPr/>
          <p:nvPr/>
        </p:nvSpPr>
        <p:spPr>
          <a:xfrm rot="13531098">
            <a:off x="6603454" y="1413262"/>
            <a:ext cx="608713" cy="1564728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Стрелка вниз 11"/>
          <p:cNvSpPr/>
          <p:nvPr/>
        </p:nvSpPr>
        <p:spPr>
          <a:xfrm rot="16200000">
            <a:off x="3911200" y="1803786"/>
            <a:ext cx="1107289" cy="8358246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1214414" y="5643578"/>
            <a:ext cx="60007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Лента        времени</a:t>
            </a:r>
          </a:p>
          <a:p>
            <a:pPr algn="ctr"/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конец  </a:t>
            </a: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</a:rPr>
              <a:t>XX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 века,    начало </a:t>
            </a: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</a:rPr>
              <a:t>XXI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 века</a:t>
            </a:r>
            <a:endParaRPr lang="ru-RU" sz="20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</a:rPr>
              <a:t>Почему дети, игравшие во все века,              на сегодняшний день не умеют играть?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214422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Родители нагружая детей занятиями, обрекают их на одиночество.</a:t>
            </a:r>
          </a:p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Родители современных детей сами принадлежат, уже к "неиграющему" поколению. </a:t>
            </a:r>
          </a:p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У взрослых регулярно не хватает времени для игр с детьми. </a:t>
            </a:r>
          </a:p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Прерывается опыт передачи игр младшим детям от старших.</a:t>
            </a:r>
          </a:p>
          <a:p>
            <a:endParaRPr lang="ru-RU" dirty="0"/>
          </a:p>
        </p:txBody>
      </p:sp>
      <p:pic>
        <p:nvPicPr>
          <p:cNvPr id="4" name="Picture 4" descr="Photo-023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6861613" y="5032471"/>
            <a:ext cx="2282419" cy="1825529"/>
          </a:xfrm>
          <a:prstGeom prst="rect">
            <a:avLst/>
          </a:prstGeom>
          <a:noFill/>
          <a:ln/>
        </p:spPr>
      </p:pic>
      <p:pic>
        <p:nvPicPr>
          <p:cNvPr id="5" name="Picture 4" descr="Photo-029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0892" y="1000108"/>
            <a:ext cx="2143108" cy="26794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27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250" autoRev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7" dur="250" autoRev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8" dur="250" autoRev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50" autoRev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Rising sun &amp;Scy;&amp;tcy;&amp;ocy;&amp;kcy;&amp;ocy;&amp;vcy;&amp;ocy;&amp;iecy; &amp;fcy;&amp;ocy;&amp;tcy;&amp;ocy; Yuriy Poznukhov #1178607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1927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643306" y="3786190"/>
            <a:ext cx="19288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ИГРА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 rot="2311683">
            <a:off x="4560" y="2170192"/>
            <a:ext cx="34097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Закаляет организм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 rot="3385235">
            <a:off x="840804" y="1842891"/>
            <a:ext cx="34408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Повышает </a:t>
            </a:r>
            <a:r>
              <a:rPr lang="ru-RU" b="1" dirty="0" err="1" smtClean="0">
                <a:solidFill>
                  <a:srgbClr val="FF0000"/>
                </a:solidFill>
              </a:rPr>
              <a:t>стрессоустойчивость</a:t>
            </a:r>
            <a:endParaRPr lang="ru-RU" b="1" dirty="0" smtClean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 rot="4262216">
            <a:off x="1870762" y="1502413"/>
            <a:ext cx="34408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Дисциплинирует</a:t>
            </a:r>
          </a:p>
        </p:txBody>
      </p:sp>
      <p:sp>
        <p:nvSpPr>
          <p:cNvPr id="7" name="TextBox 6"/>
          <p:cNvSpPr txBox="1"/>
          <p:nvPr/>
        </p:nvSpPr>
        <p:spPr>
          <a:xfrm rot="17162545">
            <a:off x="3734573" y="1480521"/>
            <a:ext cx="35676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Тренирует  коммуникативные навыки</a:t>
            </a:r>
          </a:p>
        </p:txBody>
      </p:sp>
      <p:sp>
        <p:nvSpPr>
          <p:cNvPr id="9" name="TextBox 8"/>
          <p:cNvSpPr txBox="1"/>
          <p:nvPr/>
        </p:nvSpPr>
        <p:spPr>
          <a:xfrm rot="19224952">
            <a:off x="5182953" y="1961071"/>
            <a:ext cx="49564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Формирует приоритеты содержательного досуга</a:t>
            </a:r>
          </a:p>
          <a:p>
            <a:endParaRPr lang="ru-RU" dirty="0" smtClean="0"/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0" y="5853139"/>
            <a:ext cx="8929718" cy="1362075"/>
          </a:xfrm>
          <a:prstGeom prst="rect">
            <a:avLst/>
          </a:prstGeom>
        </p:spPr>
        <p:txBody>
          <a:bodyPr>
            <a:normAutofit fontScale="8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Какое влияние игра оказывает на ребёнка?</a:t>
            </a: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" name="TextBox 11"/>
          <p:cNvSpPr txBox="1"/>
          <p:nvPr/>
        </p:nvSpPr>
        <p:spPr>
          <a:xfrm rot="18381741">
            <a:off x="5017247" y="1434658"/>
            <a:ext cx="35676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Воспитывает коллективизм</a:t>
            </a:r>
          </a:p>
        </p:txBody>
      </p:sp>
      <p:sp>
        <p:nvSpPr>
          <p:cNvPr id="13" name="TextBox 12"/>
          <p:cNvSpPr txBox="1"/>
          <p:nvPr/>
        </p:nvSpPr>
        <p:spPr>
          <a:xfrm rot="16200000">
            <a:off x="2875002" y="1493245"/>
            <a:ext cx="34408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Учит жить по правилам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1357298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ru-RU" sz="2800" b="1" u="sng" dirty="0" smtClean="0">
                <a:solidFill>
                  <a:schemeClr val="accent2">
                    <a:lumMod val="50000"/>
                  </a:schemeClr>
                </a:solidFill>
              </a:rPr>
              <a:t>Цель проекта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: </a:t>
            </a:r>
            <a:b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Через популяризацию подвижных игр укрепление личностных и социальных навыков ребенка, снижающих риск наркотизации ребенка в будущем. </a:t>
            </a:r>
            <a:b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</a:br>
            <a:endParaRPr lang="ru-RU" sz="2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2857496"/>
            <a:ext cx="8143932" cy="4214842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sz="3000" u="sng" dirty="0" smtClean="0">
                <a:solidFill>
                  <a:schemeClr val="accent2">
                    <a:lumMod val="50000"/>
                  </a:schemeClr>
                </a:solidFill>
              </a:rPr>
              <a:t>Задачи проекта: </a:t>
            </a:r>
            <a:endParaRPr lang="ru-RU" sz="300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lvl="0"/>
            <a:r>
              <a:rPr lang="ru-RU" sz="3000" dirty="0" smtClean="0">
                <a:solidFill>
                  <a:schemeClr val="accent2">
                    <a:lumMod val="50000"/>
                  </a:schemeClr>
                </a:solidFill>
              </a:rPr>
              <a:t>расширить репертуар подвижных игр;</a:t>
            </a:r>
          </a:p>
          <a:p>
            <a:r>
              <a:rPr lang="ru-RU" sz="3000" dirty="0" smtClean="0">
                <a:solidFill>
                  <a:schemeClr val="accent2">
                    <a:lumMod val="50000"/>
                  </a:schemeClr>
                </a:solidFill>
              </a:rPr>
              <a:t>формировать культуру сохранения собственного (физического и психического) здоровья и осознания значимости данного вопроса для своей жизни;</a:t>
            </a:r>
          </a:p>
          <a:p>
            <a:pPr lvl="0"/>
            <a:r>
              <a:rPr lang="ru-RU" sz="3000" dirty="0" smtClean="0">
                <a:solidFill>
                  <a:schemeClr val="accent2">
                    <a:lumMod val="50000"/>
                  </a:schemeClr>
                </a:solidFill>
              </a:rPr>
              <a:t>учить детей играть коллективно;</a:t>
            </a:r>
          </a:p>
          <a:p>
            <a:pPr lvl="0"/>
            <a:r>
              <a:rPr lang="ru-RU" sz="3000" dirty="0" smtClean="0">
                <a:solidFill>
                  <a:schemeClr val="accent2">
                    <a:lumMod val="50000"/>
                  </a:schemeClr>
                </a:solidFill>
              </a:rPr>
              <a:t>учить детей организовывать свой досуг, тем самым ограждая себя от растлевающего влияния улицы.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142976" y="71414"/>
            <a:ext cx="678661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</a:rPr>
              <a:t>Проект «Игровой полигон»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" name="Скругленная прямоугольная выноска 30"/>
          <p:cNvSpPr/>
          <p:nvPr/>
        </p:nvSpPr>
        <p:spPr>
          <a:xfrm rot="10800000">
            <a:off x="3357554" y="1857361"/>
            <a:ext cx="2428892" cy="3214712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 useBgFill="1">
        <p:nvSpPr>
          <p:cNvPr id="32" name="Скругленная прямоугольная выноска 31"/>
          <p:cNvSpPr/>
          <p:nvPr/>
        </p:nvSpPr>
        <p:spPr>
          <a:xfrm rot="10800000">
            <a:off x="6286512" y="1857364"/>
            <a:ext cx="2428892" cy="3214710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 useBgFill="1">
        <p:nvSpPr>
          <p:cNvPr id="30" name="Скругленная прямоугольная выноска 29"/>
          <p:cNvSpPr/>
          <p:nvPr/>
        </p:nvSpPr>
        <p:spPr>
          <a:xfrm rot="10800000">
            <a:off x="500034" y="1928802"/>
            <a:ext cx="2428892" cy="3143272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6154446" y="1000108"/>
            <a:ext cx="2714644" cy="50006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3286116" y="1000108"/>
            <a:ext cx="2714644" cy="50006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 3"/>
          <p:cNvSpPr/>
          <p:nvPr/>
        </p:nvSpPr>
        <p:spPr>
          <a:xfrm rot="10800000" flipV="1">
            <a:off x="357158" y="1000108"/>
            <a:ext cx="2714644" cy="57150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65403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Этапы   проекта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0076" y="1071546"/>
            <a:ext cx="2400288" cy="471477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Подготовительный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</a:p>
        </p:txBody>
      </p:sp>
      <p:sp>
        <p:nvSpPr>
          <p:cNvPr id="7" name="Содержимое 2"/>
          <p:cNvSpPr txBox="1">
            <a:spLocks/>
          </p:cNvSpPr>
          <p:nvPr/>
        </p:nvSpPr>
        <p:spPr>
          <a:xfrm>
            <a:off x="3357554" y="1028697"/>
            <a:ext cx="2400288" cy="47147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Основной</a:t>
            </a:r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6286512" y="1071546"/>
            <a:ext cx="2400288" cy="47147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Заключительный</a:t>
            </a:r>
          </a:p>
        </p:txBody>
      </p:sp>
      <p:sp>
        <p:nvSpPr>
          <p:cNvPr id="27" name="Содержимое 2"/>
          <p:cNvSpPr txBox="1">
            <a:spLocks/>
          </p:cNvSpPr>
          <p:nvPr/>
        </p:nvSpPr>
        <p:spPr>
          <a:xfrm>
            <a:off x="428596" y="2000240"/>
            <a:ext cx="2428892" cy="47147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 algn="ctr">
              <a:spcBef>
                <a:spcPct val="20000"/>
              </a:spcBef>
            </a:pPr>
            <a:r>
              <a:rPr kumimoji="0" lang="ru-RU" b="0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Входная диагностика </a:t>
            </a:r>
            <a:r>
              <a:rPr lang="ru-RU" i="1" dirty="0" smtClean="0">
                <a:solidFill>
                  <a:srgbClr val="002060"/>
                </a:solidFill>
              </a:rPr>
              <a:t>воспитанников</a:t>
            </a:r>
            <a:r>
              <a:rPr kumimoji="0" lang="ru-RU" b="0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</a:p>
          <a:p>
            <a:pPr marL="342900" lvl="0" indent="-342900" algn="ctr">
              <a:spcBef>
                <a:spcPct val="20000"/>
              </a:spcBef>
            </a:pPr>
            <a:endParaRPr kumimoji="0" lang="ru-RU" b="0" i="1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lvl="0" indent="-342900" algn="ctr">
              <a:spcBef>
                <a:spcPct val="20000"/>
              </a:spcBef>
              <a:buFont typeface="Arial" pitchFamily="34" charset="0"/>
              <a:buChar char="•"/>
            </a:pPr>
            <a:r>
              <a:rPr lang="ru-RU" i="1" dirty="0" smtClean="0">
                <a:solidFill>
                  <a:srgbClr val="002060"/>
                </a:solidFill>
              </a:rPr>
              <a:t>анализ рисунков “Я на прогулке” ,</a:t>
            </a:r>
          </a:p>
          <a:p>
            <a:pPr marL="342900" lvl="0" indent="-342900" algn="ctr">
              <a:spcBef>
                <a:spcPct val="20000"/>
              </a:spcBef>
              <a:buFont typeface="Arial" pitchFamily="34" charset="0"/>
              <a:buChar char="•"/>
            </a:pPr>
            <a:r>
              <a:rPr lang="ru-RU" i="1" dirty="0" smtClean="0">
                <a:solidFill>
                  <a:srgbClr val="002060"/>
                </a:solidFill>
              </a:rPr>
              <a:t>анализ сочинений “Я на прогулке”, </a:t>
            </a:r>
          </a:p>
          <a:p>
            <a:pPr marL="342900" lvl="0" indent="-342900" algn="ctr">
              <a:spcBef>
                <a:spcPct val="20000"/>
              </a:spcBef>
              <a:buFont typeface="Arial" pitchFamily="34" charset="0"/>
              <a:buChar char="•"/>
            </a:pPr>
            <a:r>
              <a:rPr lang="ru-RU" i="1" dirty="0" smtClean="0">
                <a:solidFill>
                  <a:srgbClr val="002060"/>
                </a:solidFill>
              </a:rPr>
              <a:t>анкетирование учащихся</a:t>
            </a:r>
            <a:endParaRPr kumimoji="0" lang="ru-RU" b="0" i="1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3" name="Содержимое 2"/>
          <p:cNvSpPr txBox="1">
            <a:spLocks/>
          </p:cNvSpPr>
          <p:nvPr/>
        </p:nvSpPr>
        <p:spPr>
          <a:xfrm>
            <a:off x="6243678" y="2000240"/>
            <a:ext cx="2543164" cy="47147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 algn="ctr">
              <a:spcBef>
                <a:spcPct val="20000"/>
              </a:spcBef>
            </a:pPr>
            <a:r>
              <a:rPr kumimoji="0" lang="ru-RU" b="0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Итоговая диагностика </a:t>
            </a:r>
            <a:r>
              <a:rPr lang="ru-RU" i="1" dirty="0" smtClean="0">
                <a:solidFill>
                  <a:srgbClr val="002060"/>
                </a:solidFill>
              </a:rPr>
              <a:t>воспитанников</a:t>
            </a:r>
            <a:r>
              <a:rPr kumimoji="0" lang="ru-RU" b="0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</a:p>
          <a:p>
            <a:pPr marL="342900" lvl="0" indent="-342900" algn="ctr">
              <a:spcBef>
                <a:spcPct val="20000"/>
              </a:spcBef>
            </a:pPr>
            <a:endParaRPr kumimoji="0" lang="ru-RU" b="0" i="1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lvl="0" indent="-342900" algn="ctr">
              <a:spcBef>
                <a:spcPct val="20000"/>
              </a:spcBef>
              <a:buFont typeface="Arial" pitchFamily="34" charset="0"/>
              <a:buChar char="•"/>
            </a:pPr>
            <a:r>
              <a:rPr lang="ru-RU" i="1" dirty="0" smtClean="0">
                <a:solidFill>
                  <a:srgbClr val="002060"/>
                </a:solidFill>
              </a:rPr>
              <a:t>анализ рисунков “Я на прогулке” ,</a:t>
            </a:r>
          </a:p>
          <a:p>
            <a:pPr marL="342900" lvl="0" indent="-342900" algn="ctr">
              <a:spcBef>
                <a:spcPct val="20000"/>
              </a:spcBef>
              <a:buFont typeface="Arial" pitchFamily="34" charset="0"/>
              <a:buChar char="•"/>
            </a:pPr>
            <a:r>
              <a:rPr lang="ru-RU" i="1" dirty="0" smtClean="0">
                <a:solidFill>
                  <a:srgbClr val="002060"/>
                </a:solidFill>
              </a:rPr>
              <a:t>анализ сочинений “Я на прогулке”, </a:t>
            </a:r>
          </a:p>
          <a:p>
            <a:pPr marL="342900" lvl="0" indent="-342900" algn="ctr">
              <a:spcBef>
                <a:spcPct val="20000"/>
              </a:spcBef>
              <a:buFont typeface="Arial" pitchFamily="34" charset="0"/>
              <a:buChar char="•"/>
            </a:pPr>
            <a:r>
              <a:rPr lang="ru-RU" i="1" dirty="0" smtClean="0">
                <a:solidFill>
                  <a:srgbClr val="002060"/>
                </a:solidFill>
              </a:rPr>
              <a:t>анкетирование учащихся</a:t>
            </a:r>
            <a:endParaRPr kumimoji="0" lang="ru-RU" b="0" i="1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4" name="Заголовок 1"/>
          <p:cNvSpPr txBox="1">
            <a:spLocks/>
          </p:cNvSpPr>
          <p:nvPr/>
        </p:nvSpPr>
        <p:spPr>
          <a:xfrm>
            <a:off x="500034" y="5572140"/>
            <a:ext cx="8229600" cy="6540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Деятельность    педагога</a:t>
            </a:r>
            <a:endParaRPr kumimoji="0" lang="ru-RU" sz="3600" b="1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5" name="Содержимое 2"/>
          <p:cNvSpPr txBox="1">
            <a:spLocks/>
          </p:cNvSpPr>
          <p:nvPr/>
        </p:nvSpPr>
        <p:spPr>
          <a:xfrm>
            <a:off x="3286116" y="1928802"/>
            <a:ext cx="2500330" cy="47147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 algn="ctr">
              <a:spcBef>
                <a:spcPct val="20000"/>
              </a:spcBef>
            </a:pPr>
            <a:r>
              <a:rPr kumimoji="0" lang="ru-RU" b="0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Организация работы </a:t>
            </a:r>
          </a:p>
          <a:p>
            <a:pPr marL="342900" lvl="0" indent="-342900" algn="ctr">
              <a:spcBef>
                <a:spcPct val="20000"/>
              </a:spcBef>
            </a:pPr>
            <a:r>
              <a:rPr kumimoji="0" lang="ru-RU" b="0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 </a:t>
            </a:r>
            <a:r>
              <a:rPr lang="ru-RU" i="1" dirty="0" smtClean="0">
                <a:solidFill>
                  <a:srgbClr val="002060"/>
                </a:solidFill>
              </a:rPr>
              <a:t>воспитанниками</a:t>
            </a:r>
            <a:r>
              <a:rPr kumimoji="0" lang="ru-RU" b="0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</a:p>
          <a:p>
            <a:pPr marL="342900" lvl="0" indent="-342900" algn="ctr">
              <a:spcBef>
                <a:spcPct val="20000"/>
              </a:spcBef>
            </a:pPr>
            <a:endParaRPr kumimoji="0" lang="ru-RU" b="0" i="1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lvl="0" indent="-342900" algn="ctr">
              <a:spcBef>
                <a:spcPct val="20000"/>
              </a:spcBef>
              <a:buFont typeface="Arial" pitchFamily="34" charset="0"/>
              <a:buChar char="•"/>
            </a:pPr>
            <a:r>
              <a:rPr lang="ru-RU" i="1" dirty="0" smtClean="0">
                <a:solidFill>
                  <a:srgbClr val="002060"/>
                </a:solidFill>
              </a:rPr>
              <a:t>заинтересовать,</a:t>
            </a:r>
          </a:p>
          <a:p>
            <a:pPr marL="342900" lvl="0" indent="-342900" algn="ctr">
              <a:spcBef>
                <a:spcPct val="20000"/>
              </a:spcBef>
              <a:buFont typeface="Arial" pitchFamily="34" charset="0"/>
              <a:buChar char="•"/>
            </a:pPr>
            <a:r>
              <a:rPr kumimoji="0" lang="ru-RU" b="0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научить играть,</a:t>
            </a:r>
          </a:p>
          <a:p>
            <a:pPr marL="342900" lvl="0" indent="-342900" algn="ctr">
              <a:spcBef>
                <a:spcPct val="20000"/>
              </a:spcBef>
              <a:buFont typeface="Arial" pitchFamily="34" charset="0"/>
              <a:buChar char="•"/>
            </a:pPr>
            <a:r>
              <a:rPr lang="ru-RU" i="1" dirty="0" smtClean="0">
                <a:solidFill>
                  <a:srgbClr val="002060"/>
                </a:solidFill>
              </a:rPr>
              <a:t>привлечь к играм всех детей,</a:t>
            </a:r>
          </a:p>
          <a:p>
            <a:pPr marL="342900" lvl="0" indent="-342900" algn="ctr">
              <a:spcBef>
                <a:spcPct val="20000"/>
              </a:spcBef>
              <a:buFont typeface="Arial" pitchFamily="34" charset="0"/>
              <a:buChar char="•"/>
            </a:pPr>
            <a:r>
              <a:rPr lang="ru-RU" i="1" dirty="0" smtClean="0">
                <a:solidFill>
                  <a:srgbClr val="002060"/>
                </a:solidFill>
              </a:rPr>
              <a:t>помочь в выборе игр </a:t>
            </a:r>
          </a:p>
          <a:p>
            <a:pPr marL="1257300" lvl="2" indent="-342900" algn="ctr">
              <a:spcBef>
                <a:spcPct val="20000"/>
              </a:spcBef>
              <a:buFont typeface="Arial" pitchFamily="34" charset="0"/>
              <a:buChar char="•"/>
            </a:pPr>
            <a:endParaRPr kumimoji="0" lang="ru-RU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lvl="0" indent="-342900" algn="ctr">
              <a:spcBef>
                <a:spcPct val="20000"/>
              </a:spcBef>
            </a:pPr>
            <a:endParaRPr kumimoji="0" lang="ru-RU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lvl="0" indent="-342900" algn="ctr">
              <a:spcBef>
                <a:spcPct val="20000"/>
              </a:spcBef>
            </a:pPr>
            <a:endParaRPr kumimoji="0" lang="ru-RU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вал 5"/>
          <p:cNvSpPr/>
          <p:nvPr/>
        </p:nvSpPr>
        <p:spPr>
          <a:xfrm>
            <a:off x="6154446" y="1000108"/>
            <a:ext cx="2714644" cy="500066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3214678" y="1000108"/>
            <a:ext cx="2714644" cy="50006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 3"/>
          <p:cNvSpPr/>
          <p:nvPr/>
        </p:nvSpPr>
        <p:spPr>
          <a:xfrm rot="10800000" flipV="1">
            <a:off x="357158" y="1000108"/>
            <a:ext cx="2714644" cy="571504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65403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Реализация  проекта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0076" y="1071546"/>
            <a:ext cx="2400288" cy="471477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000" dirty="0" smtClean="0"/>
              <a:t>Подготовительный </a:t>
            </a:r>
          </a:p>
        </p:txBody>
      </p:sp>
      <p:sp>
        <p:nvSpPr>
          <p:cNvPr id="7" name="Содержимое 2"/>
          <p:cNvSpPr txBox="1">
            <a:spLocks/>
          </p:cNvSpPr>
          <p:nvPr/>
        </p:nvSpPr>
        <p:spPr>
          <a:xfrm>
            <a:off x="3357554" y="1028697"/>
            <a:ext cx="2400288" cy="47147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Основной</a:t>
            </a:r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6286512" y="1071546"/>
            <a:ext cx="2400288" cy="47147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Заключительный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72966" y="2143116"/>
            <a:ext cx="2241646" cy="115713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428992" y="2143116"/>
            <a:ext cx="2299146" cy="115713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357950" y="2143116"/>
            <a:ext cx="2365636" cy="114300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одержимое 2"/>
          <p:cNvSpPr txBox="1">
            <a:spLocks/>
          </p:cNvSpPr>
          <p:nvPr/>
        </p:nvSpPr>
        <p:spPr>
          <a:xfrm>
            <a:off x="357158" y="2214554"/>
            <a:ext cx="2400288" cy="10001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Стартовые сборы</a:t>
            </a:r>
            <a:endParaRPr kumimoji="0" lang="ru-RU" sz="2800" b="1" i="1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Содержимое 2"/>
          <p:cNvSpPr txBox="1">
            <a:spLocks/>
          </p:cNvSpPr>
          <p:nvPr/>
        </p:nvSpPr>
        <p:spPr>
          <a:xfrm>
            <a:off x="3071802" y="2243143"/>
            <a:ext cx="2928958" cy="47147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Ученья </a:t>
            </a:r>
          </a:p>
        </p:txBody>
      </p:sp>
      <p:sp>
        <p:nvSpPr>
          <p:cNvPr id="14" name="Содержимое 2"/>
          <p:cNvSpPr txBox="1">
            <a:spLocks/>
          </p:cNvSpPr>
          <p:nvPr/>
        </p:nvSpPr>
        <p:spPr>
          <a:xfrm>
            <a:off x="6215074" y="2214554"/>
            <a:ext cx="2643206" cy="5715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Финальные 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манёвры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</p:txBody>
      </p:sp>
      <p:sp>
        <p:nvSpPr>
          <p:cNvPr id="16" name="Вертикальный свиток 15"/>
          <p:cNvSpPr/>
          <p:nvPr/>
        </p:nvSpPr>
        <p:spPr>
          <a:xfrm rot="10800000">
            <a:off x="285720" y="3643314"/>
            <a:ext cx="2143140" cy="1428760"/>
          </a:xfrm>
          <a:prstGeom prst="verticalScroll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Вертикальный свиток 17"/>
          <p:cNvSpPr/>
          <p:nvPr/>
        </p:nvSpPr>
        <p:spPr>
          <a:xfrm rot="10800000">
            <a:off x="2357422" y="3429000"/>
            <a:ext cx="4071966" cy="2214578"/>
          </a:xfrm>
          <a:prstGeom prst="verticalScroll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Вертикальный свиток 18"/>
          <p:cNvSpPr/>
          <p:nvPr/>
        </p:nvSpPr>
        <p:spPr>
          <a:xfrm rot="10800000">
            <a:off x="6429388" y="3643314"/>
            <a:ext cx="2428892" cy="1285884"/>
          </a:xfrm>
          <a:prstGeom prst="verticalScroll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одержимое 2"/>
          <p:cNvSpPr txBox="1">
            <a:spLocks/>
          </p:cNvSpPr>
          <p:nvPr/>
        </p:nvSpPr>
        <p:spPr>
          <a:xfrm>
            <a:off x="2714612" y="3857628"/>
            <a:ext cx="3286148" cy="11430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228600" lvl="0" indent="-228600">
              <a:buFont typeface="+mj-lt"/>
              <a:buAutoNum type="arabicPeriod"/>
            </a:pPr>
            <a:endParaRPr lang="ru-RU" sz="1200" i="1" dirty="0"/>
          </a:p>
        </p:txBody>
      </p:sp>
      <p:sp>
        <p:nvSpPr>
          <p:cNvPr id="21" name="Содержимое 2"/>
          <p:cNvSpPr txBox="1">
            <a:spLocks/>
          </p:cNvSpPr>
          <p:nvPr/>
        </p:nvSpPr>
        <p:spPr>
          <a:xfrm>
            <a:off x="6715140" y="3643314"/>
            <a:ext cx="1857388" cy="47147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ctr"/>
            <a:r>
              <a:rPr lang="ru-RU" sz="2000" i="1" dirty="0" smtClean="0"/>
              <a:t>Последний месяц</a:t>
            </a:r>
            <a:endParaRPr lang="ru-RU" sz="2000" i="1" dirty="0"/>
          </a:p>
        </p:txBody>
      </p:sp>
      <p:sp>
        <p:nvSpPr>
          <p:cNvPr id="22" name="Содержимое 2"/>
          <p:cNvSpPr txBox="1">
            <a:spLocks/>
          </p:cNvSpPr>
          <p:nvPr/>
        </p:nvSpPr>
        <p:spPr>
          <a:xfrm>
            <a:off x="428596" y="3643314"/>
            <a:ext cx="1571636" cy="47147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1-2 недели</a:t>
            </a:r>
          </a:p>
        </p:txBody>
      </p:sp>
      <p:sp>
        <p:nvSpPr>
          <p:cNvPr id="23" name="Стрелка вниз 22"/>
          <p:cNvSpPr/>
          <p:nvPr/>
        </p:nvSpPr>
        <p:spPr>
          <a:xfrm>
            <a:off x="4357686" y="1643050"/>
            <a:ext cx="285752" cy="42862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трелка вниз 23"/>
          <p:cNvSpPr/>
          <p:nvPr/>
        </p:nvSpPr>
        <p:spPr>
          <a:xfrm rot="19033726">
            <a:off x="5790544" y="1397373"/>
            <a:ext cx="285752" cy="96556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трелка вниз 24"/>
          <p:cNvSpPr/>
          <p:nvPr/>
        </p:nvSpPr>
        <p:spPr>
          <a:xfrm rot="2366907">
            <a:off x="3018581" y="1408884"/>
            <a:ext cx="285752" cy="97129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одержимое 2"/>
          <p:cNvSpPr txBox="1">
            <a:spLocks/>
          </p:cNvSpPr>
          <p:nvPr/>
        </p:nvSpPr>
        <p:spPr>
          <a:xfrm>
            <a:off x="2714612" y="3429000"/>
            <a:ext cx="3357586" cy="47147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7" name="Содержимое 2"/>
          <p:cNvSpPr txBox="1">
            <a:spLocks/>
          </p:cNvSpPr>
          <p:nvPr/>
        </p:nvSpPr>
        <p:spPr>
          <a:xfrm>
            <a:off x="3571868" y="3429000"/>
            <a:ext cx="1571636" cy="47147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7 месяцев</a:t>
            </a:r>
          </a:p>
        </p:txBody>
      </p:sp>
      <p:sp>
        <p:nvSpPr>
          <p:cNvPr id="28" name="Заголовок 1"/>
          <p:cNvSpPr txBox="1">
            <a:spLocks/>
          </p:cNvSpPr>
          <p:nvPr/>
        </p:nvSpPr>
        <p:spPr>
          <a:xfrm>
            <a:off x="428596" y="5786454"/>
            <a:ext cx="8229600" cy="6540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Совместная деятельность воспитанников и педагогов</a:t>
            </a:r>
            <a:endParaRPr kumimoji="0" lang="ru-RU" sz="3600" b="1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86116" y="3857628"/>
            <a:ext cx="2165348" cy="144019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sp>
        <p:nvSpPr>
          <p:cNvPr id="29" name="Заголовок 1"/>
          <p:cNvSpPr txBox="1">
            <a:spLocks/>
          </p:cNvSpPr>
          <p:nvPr/>
        </p:nvSpPr>
        <p:spPr>
          <a:xfrm>
            <a:off x="2314588" y="631828"/>
            <a:ext cx="6829444" cy="5111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Основной этап совместной деятельности</a:t>
            </a:r>
            <a:endParaRPr kumimoji="0" lang="ru-RU" b="1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428604"/>
            <a:ext cx="5857884" cy="264320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Стартовые сборы </a:t>
            </a:r>
          </a:p>
          <a:p>
            <a:pPr algn="ctr">
              <a:buNone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«Секретный пакет» -  </a:t>
            </a:r>
          </a:p>
          <a:p>
            <a:pPr algn="ctr">
              <a:buNone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предполагает игровой </a:t>
            </a:r>
          </a:p>
          <a:p>
            <a:pPr algn="ctr">
              <a:buNone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запуск проекта. </a:t>
            </a:r>
          </a:p>
        </p:txBody>
      </p:sp>
      <p:pic>
        <p:nvPicPr>
          <p:cNvPr id="4" name="Picture 5" descr="Photo-039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828256">
            <a:off x="6048271" y="133329"/>
            <a:ext cx="2728224" cy="34106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8" descr="Photo-029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793693">
            <a:off x="5873037" y="2571529"/>
            <a:ext cx="2765353" cy="2326219"/>
          </a:xfrm>
          <a:prstGeom prst="rect">
            <a:avLst/>
          </a:prstGeom>
          <a:noFill/>
        </p:spPr>
      </p:pic>
      <p:pic>
        <p:nvPicPr>
          <p:cNvPr id="6" name="Рисунок 5" descr="DSCN851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5000636"/>
            <a:ext cx="2476485" cy="1857364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500298" y="4847594"/>
            <a:ext cx="621507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>Торквато Тассо, исследуя вопрос о значении игры, пишет: «Игры заполняют досуг и, перемежаясь с серьёзными занятиями, позволяют нам вернуться с новыми силами к труду»</a:t>
            </a: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0" y="0"/>
            <a:ext cx="6829444" cy="5111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Основной этап совместной деятельности</a:t>
            </a:r>
            <a:endParaRPr kumimoji="0" lang="ru-RU" b="1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0780394">
            <a:off x="306661" y="2339573"/>
            <a:ext cx="2003553" cy="2837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42918"/>
            <a:ext cx="9144000" cy="785818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Ученья «Играют все!» 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  <a:t>- предполагают собственно работу над разучиванием и освоением игр. </a:t>
            </a:r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en-US" sz="2800" dirty="0" smtClean="0">
                <a:solidFill>
                  <a:schemeClr val="accent2">
                    <a:lumMod val="50000"/>
                  </a:schemeClr>
                </a:solidFill>
              </a:rPr>
            </a:br>
            <a:endParaRPr lang="ru-RU" sz="2800" dirty="0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357298"/>
            <a:ext cx="8186766" cy="1714512"/>
          </a:xfrm>
        </p:spPr>
        <p:txBody>
          <a:bodyPr>
            <a:normAutofit fontScale="55000" lnSpcReduction="20000"/>
          </a:bodyPr>
          <a:lstStyle/>
          <a:p>
            <a:pPr lvl="0">
              <a:buNone/>
            </a:pPr>
            <a:r>
              <a:rPr lang="ru-RU" sz="4000" u="sng" dirty="0" smtClean="0">
                <a:solidFill>
                  <a:schemeClr val="accent2">
                    <a:lumMod val="50000"/>
                  </a:schemeClr>
                </a:solidFill>
              </a:rPr>
              <a:t>Работа состояла из следующих шагов</a:t>
            </a:r>
            <a:r>
              <a:rPr lang="ru-RU" sz="4000" u="sng" dirty="0" smtClean="0"/>
              <a:t>: </a:t>
            </a:r>
            <a:endParaRPr lang="en-US" sz="4000" u="sng" dirty="0" smtClean="0"/>
          </a:p>
          <a:p>
            <a:pPr lvl="0"/>
            <a:r>
              <a:rPr lang="ru-RU" sz="3800" i="1" dirty="0" smtClean="0">
                <a:solidFill>
                  <a:schemeClr val="accent2">
                    <a:lumMod val="50000"/>
                  </a:schemeClr>
                </a:solidFill>
              </a:rPr>
              <a:t>Составление правил дружной игры. </a:t>
            </a:r>
          </a:p>
          <a:p>
            <a:pPr lvl="0"/>
            <a:r>
              <a:rPr lang="ru-RU" sz="3800" i="1" dirty="0" smtClean="0">
                <a:solidFill>
                  <a:schemeClr val="accent2">
                    <a:lumMod val="50000"/>
                  </a:schemeClr>
                </a:solidFill>
              </a:rPr>
              <a:t>Заучивание считалок и </a:t>
            </a:r>
            <a:r>
              <a:rPr lang="ru-RU" sz="3800" i="1" dirty="0" err="1" smtClean="0">
                <a:solidFill>
                  <a:schemeClr val="accent2">
                    <a:lumMod val="50000"/>
                  </a:schemeClr>
                </a:solidFill>
              </a:rPr>
              <a:t>сговорок</a:t>
            </a:r>
            <a:r>
              <a:rPr lang="ru-RU" sz="3800" i="1" dirty="0" smtClean="0">
                <a:solidFill>
                  <a:schemeClr val="accent2">
                    <a:lumMod val="50000"/>
                  </a:schemeClr>
                </a:solidFill>
              </a:rPr>
              <a:t>.</a:t>
            </a:r>
          </a:p>
          <a:p>
            <a:pPr lvl="0"/>
            <a:r>
              <a:rPr lang="ru-RU" sz="3800" i="1" dirty="0" smtClean="0">
                <a:solidFill>
                  <a:schemeClr val="accent2">
                    <a:lumMod val="50000"/>
                  </a:schemeClr>
                </a:solidFill>
              </a:rPr>
              <a:t>Поиск игр в разных источниках</a:t>
            </a:r>
            <a:r>
              <a:rPr lang="ru-RU" sz="3300" i="1" dirty="0" smtClean="0">
                <a:solidFill>
                  <a:schemeClr val="accent2">
                    <a:lumMod val="50000"/>
                  </a:schemeClr>
                </a:solidFill>
              </a:rPr>
              <a:t>. </a:t>
            </a:r>
            <a:endParaRPr lang="ru-RU" sz="3800" i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lvl="0"/>
            <a:r>
              <a:rPr lang="ru-RU" sz="3800" i="1" dirty="0" smtClean="0">
                <a:solidFill>
                  <a:schemeClr val="accent2">
                    <a:lumMod val="50000"/>
                  </a:schemeClr>
                </a:solidFill>
              </a:rPr>
              <a:t>Разучивание игр.</a:t>
            </a:r>
          </a:p>
          <a:p>
            <a:endParaRPr lang="ru-RU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" name="Picture 9" descr="P101256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102340">
            <a:off x="7103116" y="1764779"/>
            <a:ext cx="1605751" cy="1197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0" y="4929198"/>
            <a:ext cx="8186766" cy="1785950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2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Ведение дневника настроения игрой деятельности.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2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Фотографирование в игре.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2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Составление </a:t>
            </a:r>
            <a:endParaRPr kumimoji="0" lang="en-US" sz="3200" b="0" i="1" u="none" strike="noStrike" kern="1200" cap="none" spc="0" normalizeH="0" baseline="0" noProof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200" i="1" dirty="0" smtClean="0">
                <a:solidFill>
                  <a:schemeClr val="accent2">
                    <a:lumMod val="50000"/>
                  </a:schemeClr>
                </a:solidFill>
              </a:rPr>
              <a:t>		</a:t>
            </a:r>
            <a:r>
              <a:rPr kumimoji="0" lang="ru-RU" sz="32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«Большой книги подвижных игр: Игровой полигон»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2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Размещение опыта освоения игр на школьный сайт.</a:t>
            </a:r>
            <a:endParaRPr kumimoji="0" lang="ru-RU" sz="3200" b="0" i="1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3" cstate="print">
            <a:lum/>
            <a:alphaModFix/>
          </a:blip>
          <a:srcRect/>
          <a:stretch>
            <a:fillRect/>
          </a:stretch>
        </p:blipFill>
        <p:spPr>
          <a:xfrm>
            <a:off x="-1" y="3121571"/>
            <a:ext cx="2238704" cy="1734207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Lcz-G8MVid0[1]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61491" y="3111063"/>
            <a:ext cx="2296526" cy="1746698"/>
          </a:xfrm>
          <a:prstGeom prst="rect">
            <a:avLst/>
          </a:prstGeom>
        </p:spPr>
      </p:pic>
      <p:pic>
        <p:nvPicPr>
          <p:cNvPr id="8" name="Рисунок 7" descr="DSCN852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58016" y="3143248"/>
            <a:ext cx="2286016" cy="1714512"/>
          </a:xfrm>
          <a:prstGeom prst="rect">
            <a:avLst/>
          </a:prstGeom>
        </p:spPr>
      </p:pic>
      <p:pic>
        <p:nvPicPr>
          <p:cNvPr id="9" name="Рисунок 8" descr="OHCo2yR00os[1]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47285" y="3132084"/>
            <a:ext cx="2302871" cy="1727154"/>
          </a:xfrm>
          <a:prstGeom prst="rect">
            <a:avLst/>
          </a:prstGeom>
        </p:spPr>
      </p:pic>
      <p:pic>
        <p:nvPicPr>
          <p:cNvPr id="10" name="Содержимое 3" descr="4в  d7VS1E[1]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20778962">
            <a:off x="7197929" y="5128966"/>
            <a:ext cx="1685444" cy="1264083"/>
          </a:xfrm>
          <a:prstGeom prst="rect">
            <a:avLst/>
          </a:prstGeom>
        </p:spPr>
      </p:pic>
      <p:sp>
        <p:nvSpPr>
          <p:cNvPr id="11" name="Заголовок 1"/>
          <p:cNvSpPr txBox="1">
            <a:spLocks/>
          </p:cNvSpPr>
          <p:nvPr/>
        </p:nvSpPr>
        <p:spPr>
          <a:xfrm>
            <a:off x="0" y="0"/>
            <a:ext cx="6829444" cy="5111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Основной этап совместной деятельности</a:t>
            </a:r>
            <a:endParaRPr kumimoji="0" lang="ru-RU" b="1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860</TotalTime>
  <Words>369</Words>
  <Application>Microsoft Office PowerPoint</Application>
  <PresentationFormat>Экран (4:3)</PresentationFormat>
  <Paragraphs>91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Проект  «Игровой полигон»</vt:lpstr>
      <vt:lpstr>Влияние улицы на ребёнка </vt:lpstr>
      <vt:lpstr>Почему дети, игравшие во все века,              на сегодняшний день не умеют играть? </vt:lpstr>
      <vt:lpstr>Слайд 4</vt:lpstr>
      <vt:lpstr>Цель проекта:  Через популяризацию подвижных игр укрепление личностных и социальных навыков ребенка, снижающих риск наркотизации ребенка в будущем.  </vt:lpstr>
      <vt:lpstr>Этапы   проекта</vt:lpstr>
      <vt:lpstr>Реализация  проекта</vt:lpstr>
      <vt:lpstr>Слайд 8</vt:lpstr>
      <vt:lpstr>Ученья «Играют все!» - предполагают собственно работу над разучиванием и освоением игр.  </vt:lpstr>
      <vt:lpstr>Финальные манёвры  «По секрету всему свету» - предполагает работу под девизом  «Научился играть сам – научи другого!», но  уже за рамками одного  классного коллектива.  </vt:lpstr>
    </vt:vector>
  </TitlesOfParts>
  <Company>OAO AF Rostelecom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Preinstalled User</dc:creator>
  <cp:lastModifiedBy>Preinstalled User</cp:lastModifiedBy>
  <cp:revision>106</cp:revision>
  <dcterms:created xsi:type="dcterms:W3CDTF">2002-02-11T22:57:43Z</dcterms:created>
  <dcterms:modified xsi:type="dcterms:W3CDTF">2015-04-09T18:59:00Z</dcterms:modified>
</cp:coreProperties>
</file>